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4" r:id="rId1"/>
  </p:sldMasterIdLst>
  <p:notesMasterIdLst>
    <p:notesMasterId r:id="rId17"/>
  </p:notesMasterIdLst>
  <p:sldIdLst>
    <p:sldId id="256" r:id="rId2"/>
    <p:sldId id="257" r:id="rId3"/>
    <p:sldId id="260" r:id="rId4"/>
    <p:sldId id="275" r:id="rId5"/>
    <p:sldId id="261" r:id="rId6"/>
    <p:sldId id="272" r:id="rId7"/>
    <p:sldId id="262" r:id="rId8"/>
    <p:sldId id="263" r:id="rId9"/>
    <p:sldId id="264" r:id="rId10"/>
    <p:sldId id="274" r:id="rId11"/>
    <p:sldId id="266" r:id="rId12"/>
    <p:sldId id="276" r:id="rId13"/>
    <p:sldId id="267" r:id="rId14"/>
    <p:sldId id="270" r:id="rId15"/>
    <p:sldId id="271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DOEL" initials="D" lastIdx="4" clrIdx="0">
    <p:extLst>
      <p:ext uri="{19B8F6BF-5375-455C-9EA6-DF929625EA0E}">
        <p15:presenceInfo xmlns:p15="http://schemas.microsoft.com/office/powerpoint/2012/main" userId="DOEL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61" autoAdjust="0"/>
    <p:restoredTop sz="94660"/>
  </p:normalViewPr>
  <p:slideViewPr>
    <p:cSldViewPr snapToGrid="0">
      <p:cViewPr varScale="1">
        <p:scale>
          <a:sx n="63" d="100"/>
          <a:sy n="63" d="100"/>
        </p:scale>
        <p:origin x="120" y="1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189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8F9986D-7E84-4DE5-9037-1663972B5744}" type="datetimeFigureOut">
              <a:rPr lang="en-US" smtClean="0"/>
              <a:t>10/27/2013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A35197E-EB76-4C22-97C5-7054B62E18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80528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35197E-EB76-4C22-97C5-7054B62E18FF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701246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35197E-EB76-4C22-97C5-7054B62E18FF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48537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FA4B5E-3BFD-49B8-846D-17BD7E12296F}" type="datetimeFigureOut">
              <a:rPr lang="en-US" smtClean="0"/>
              <a:t>10/27/2013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7E5F2-29E7-41D6-864E-49CA5D57E5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27609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FA4B5E-3BFD-49B8-846D-17BD7E12296F}" type="datetimeFigureOut">
              <a:rPr lang="en-US" smtClean="0"/>
              <a:t>10/27/2013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7E5F2-29E7-41D6-864E-49CA5D57E5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01965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FA4B5E-3BFD-49B8-846D-17BD7E12296F}" type="datetimeFigureOut">
              <a:rPr lang="en-US" smtClean="0"/>
              <a:t>10/27/2013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7E5F2-29E7-41D6-864E-49CA5D57E5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9346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FA4B5E-3BFD-49B8-846D-17BD7E12296F}" type="datetimeFigureOut">
              <a:rPr lang="en-US" smtClean="0"/>
              <a:t>10/27/2013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7E5F2-29E7-41D6-864E-49CA5D57E5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9097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FA4B5E-3BFD-49B8-846D-17BD7E12296F}" type="datetimeFigureOut">
              <a:rPr lang="en-US" smtClean="0"/>
              <a:t>10/27/2013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7E5F2-29E7-41D6-864E-49CA5D57E5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44593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FA4B5E-3BFD-49B8-846D-17BD7E12296F}" type="datetimeFigureOut">
              <a:rPr lang="en-US" smtClean="0"/>
              <a:t>10/27/2013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7E5F2-29E7-41D6-864E-49CA5D57E5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98008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FA4B5E-3BFD-49B8-846D-17BD7E12296F}" type="datetimeFigureOut">
              <a:rPr lang="en-US" smtClean="0"/>
              <a:t>10/27/2013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7E5F2-29E7-41D6-864E-49CA5D57E5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68265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FA4B5E-3BFD-49B8-846D-17BD7E12296F}" type="datetimeFigureOut">
              <a:rPr lang="en-US" smtClean="0"/>
              <a:t>10/27/2013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7E5F2-29E7-41D6-864E-49CA5D57E5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58257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FA4B5E-3BFD-49B8-846D-17BD7E12296F}" type="datetimeFigureOut">
              <a:rPr lang="en-US" smtClean="0"/>
              <a:t>10/27/2013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7E5F2-29E7-41D6-864E-49CA5D57E5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77242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FA4B5E-3BFD-49B8-846D-17BD7E12296F}" type="datetimeFigureOut">
              <a:rPr lang="en-US" smtClean="0"/>
              <a:t>10/27/2013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7E5F2-29E7-41D6-864E-49CA5D57E5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70911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FA4B5E-3BFD-49B8-846D-17BD7E12296F}" type="datetimeFigureOut">
              <a:rPr lang="en-US" smtClean="0"/>
              <a:t>10/27/2013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7E5F2-29E7-41D6-864E-49CA5D57E5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27812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FA4B5E-3BFD-49B8-846D-17BD7E12296F}" type="datetimeFigureOut">
              <a:rPr lang="en-US" smtClean="0"/>
              <a:t>10/27/2013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37E5F2-29E7-41D6-864E-49CA5D57E5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75877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96" r:id="rId2"/>
    <p:sldLayoutId id="2147483697" r:id="rId3"/>
    <p:sldLayoutId id="2147483698" r:id="rId4"/>
    <p:sldLayoutId id="2147483699" r:id="rId5"/>
    <p:sldLayoutId id="2147483700" r:id="rId6"/>
    <p:sldLayoutId id="2147483701" r:id="rId7"/>
    <p:sldLayoutId id="2147483702" r:id="rId8"/>
    <p:sldLayoutId id="2147483703" r:id="rId9"/>
    <p:sldLayoutId id="2147483704" r:id="rId10"/>
    <p:sldLayoutId id="214748370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jp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7" Type="http://schemas.openxmlformats.org/officeDocument/2006/relationships/image" Target="../media/image7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jpg"/><Relationship Id="rId5" Type="http://schemas.openxmlformats.org/officeDocument/2006/relationships/image" Target="../media/image5.jpg"/><Relationship Id="rId4" Type="http://schemas.openxmlformats.org/officeDocument/2006/relationships/image" Target="../media/image4.jp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1.jpg"/><Relationship Id="rId5" Type="http://schemas.openxmlformats.org/officeDocument/2006/relationships/image" Target="../media/image6.jpg"/><Relationship Id="rId4" Type="http://schemas.openxmlformats.org/officeDocument/2006/relationships/image" Target="../media/image10.jp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g"/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3.jpg"/><Relationship Id="rId4" Type="http://schemas.openxmlformats.org/officeDocument/2006/relationships/image" Target="../media/image8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8357715" cy="1001885"/>
          </a:xfrm>
        </p:spPr>
        <p:txBody>
          <a:bodyPr>
            <a:noAutofit/>
          </a:bodyPr>
          <a:lstStyle/>
          <a:p>
            <a:r>
              <a:rPr lang="bn-BD" sz="7200" dirty="0" smtClean="0">
                <a:solidFill>
                  <a:srgbClr val="002060"/>
                </a:solidFill>
              </a:rPr>
              <a:t>সবাইকে ফুলেল শুভেচ্ছা</a:t>
            </a:r>
            <a:endParaRPr lang="en-US" sz="7200" dirty="0">
              <a:solidFill>
                <a:srgbClr val="002060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65271" y="2717035"/>
            <a:ext cx="4101153" cy="3075865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58846" y="1001885"/>
            <a:ext cx="7749475" cy="55062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24418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4329" y="381965"/>
            <a:ext cx="5076861" cy="5622439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7430096" y="3038184"/>
            <a:ext cx="279916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bn-BD" sz="4000" dirty="0" smtClean="0">
                <a:solidFill>
                  <a:srgbClr val="002060"/>
                </a:solidFill>
              </a:rPr>
              <a:t>আর মানুষ ?</a:t>
            </a:r>
            <a:endParaRPr lang="en-US" sz="4000" dirty="0">
              <a:solidFill>
                <a:srgbClr val="00206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 flipH="1">
            <a:off x="2773598" y="6154288"/>
            <a:ext cx="23900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800" dirty="0" smtClean="0">
                <a:solidFill>
                  <a:srgbClr val="000099"/>
                </a:solidFill>
              </a:rPr>
              <a:t>স্তন্যপায়ীপ্রাণী</a:t>
            </a:r>
            <a:r>
              <a:rPr lang="bn-BD" sz="2000" dirty="0" smtClean="0">
                <a:solidFill>
                  <a:srgbClr val="000099"/>
                </a:solidFill>
              </a:rPr>
              <a:t> </a:t>
            </a:r>
            <a:endParaRPr lang="en-US" sz="2000" dirty="0">
              <a:solidFill>
                <a:srgbClr val="0000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443838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382495" y="1227445"/>
            <a:ext cx="8933856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bn-BD" sz="4400" dirty="0" smtClean="0">
                <a:solidFill>
                  <a:srgbClr val="00B050"/>
                </a:solidFill>
              </a:rPr>
              <a:t>দলীয় কাজ</a:t>
            </a:r>
          </a:p>
          <a:p>
            <a:pPr algn="ctr"/>
            <a:r>
              <a:rPr lang="bn-BD" sz="4400" dirty="0" smtClean="0">
                <a:solidFill>
                  <a:srgbClr val="00B050"/>
                </a:solidFill>
              </a:rPr>
              <a:t>উভচর শ্রেনীর বৈশিষ্ট্যগুলো উল্লেখ কর</a:t>
            </a:r>
          </a:p>
        </p:txBody>
      </p:sp>
      <p:sp>
        <p:nvSpPr>
          <p:cNvPr id="3" name="Right Arrow 2"/>
          <p:cNvSpPr/>
          <p:nvPr/>
        </p:nvSpPr>
        <p:spPr>
          <a:xfrm>
            <a:off x="182879" y="1691640"/>
            <a:ext cx="1781307" cy="51816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10441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9473" y="89604"/>
            <a:ext cx="4491194" cy="3643459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497680" y="3916586"/>
            <a:ext cx="149432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bn-BD" sz="3600" dirty="0" smtClean="0">
                <a:solidFill>
                  <a:srgbClr val="002060"/>
                </a:solidFill>
              </a:rPr>
              <a:t>বৈশিষ্ট্য</a:t>
            </a:r>
            <a:endParaRPr lang="en-US" sz="3600" dirty="0">
              <a:solidFill>
                <a:srgbClr val="00206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754067" y="3671996"/>
            <a:ext cx="72378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800" dirty="0" smtClean="0">
                <a:solidFill>
                  <a:schemeClr val="accent6">
                    <a:lumMod val="7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ব্যাঙ</a:t>
            </a:r>
            <a:endParaRPr lang="en-US" sz="2800" dirty="0">
              <a:solidFill>
                <a:schemeClr val="accent6">
                  <a:lumMod val="75000"/>
                </a:schemeClr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97680" y="4657369"/>
            <a:ext cx="4512774" cy="224676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bn-BD" sz="2800" dirty="0" smtClean="0">
                <a:solidFill>
                  <a:srgbClr val="00B0F0"/>
                </a:solidFill>
              </a:rPr>
              <a:t>চারটি পা আছে কিন্তু নখ নেই</a:t>
            </a:r>
          </a:p>
          <a:p>
            <a:endParaRPr lang="bn-BD" sz="2800" dirty="0" smtClean="0">
              <a:solidFill>
                <a:srgbClr val="00B0F0"/>
              </a:solidFill>
            </a:endParaRPr>
          </a:p>
          <a:p>
            <a:r>
              <a:rPr lang="bn-BD" sz="2800" dirty="0" smtClean="0">
                <a:solidFill>
                  <a:srgbClr val="00B0F0"/>
                </a:solidFill>
              </a:rPr>
              <a:t>ফুসফুস ও ফুলকা আছে</a:t>
            </a:r>
          </a:p>
          <a:p>
            <a:endParaRPr lang="bn-BD" sz="2800" dirty="0" smtClean="0">
              <a:solidFill>
                <a:srgbClr val="00B0F0"/>
              </a:solidFill>
            </a:endParaRPr>
          </a:p>
          <a:p>
            <a:r>
              <a:rPr lang="bn-BD" sz="2800" dirty="0" smtClean="0">
                <a:solidFill>
                  <a:srgbClr val="00B0F0"/>
                </a:solidFill>
              </a:rPr>
              <a:t>ত্বক কোমল, পালক নেই</a:t>
            </a:r>
            <a:endParaRPr lang="en-US" sz="2800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88129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507706" y="1316206"/>
            <a:ext cx="5896166" cy="286232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bn-BD" sz="4000" dirty="0" smtClean="0">
                <a:solidFill>
                  <a:srgbClr val="002060"/>
                </a:solidFill>
              </a:rPr>
              <a:t>মূল্যায়ন</a:t>
            </a:r>
          </a:p>
          <a:p>
            <a:r>
              <a:rPr lang="bn-BD" sz="2800" dirty="0" smtClean="0">
                <a:solidFill>
                  <a:srgbClr val="00B0F0"/>
                </a:solidFill>
              </a:rPr>
              <a:t>মেরুদন্ডী প্রাণী কাকে বলে ?</a:t>
            </a:r>
          </a:p>
          <a:p>
            <a:endParaRPr lang="bn-BD" sz="2800" dirty="0" smtClean="0">
              <a:solidFill>
                <a:srgbClr val="00B0F0"/>
              </a:solidFill>
            </a:endParaRPr>
          </a:p>
          <a:p>
            <a:r>
              <a:rPr lang="bn-BD" sz="2800" dirty="0" smtClean="0">
                <a:solidFill>
                  <a:srgbClr val="00B0F0"/>
                </a:solidFill>
              </a:rPr>
              <a:t>মেরুদন্ডী প্রাণির শ্রেনীবিভাগ উল্লেখ কর</a:t>
            </a:r>
          </a:p>
          <a:p>
            <a:endParaRPr lang="bn-BD" sz="2800" dirty="0" smtClean="0">
              <a:solidFill>
                <a:srgbClr val="00B0F0"/>
              </a:solidFill>
            </a:endParaRPr>
          </a:p>
          <a:p>
            <a:r>
              <a:rPr lang="bn-BD" sz="2800" dirty="0" smtClean="0">
                <a:solidFill>
                  <a:srgbClr val="00B0F0"/>
                </a:solidFill>
              </a:rPr>
              <a:t>উভচর শ্রেনীর বৈশিষ্ট্য উল্লেখ কর ?</a:t>
            </a:r>
            <a:endParaRPr lang="en-US" sz="2800" dirty="0">
              <a:solidFill>
                <a:srgbClr val="00B0F0"/>
              </a:solidFill>
            </a:endParaRPr>
          </a:p>
        </p:txBody>
      </p:sp>
      <p:sp>
        <p:nvSpPr>
          <p:cNvPr id="3" name="Right Arrow 2"/>
          <p:cNvSpPr/>
          <p:nvPr/>
        </p:nvSpPr>
        <p:spPr>
          <a:xfrm>
            <a:off x="1928046" y="1802127"/>
            <a:ext cx="1323982" cy="49463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ight Arrow 3"/>
          <p:cNvSpPr/>
          <p:nvPr/>
        </p:nvSpPr>
        <p:spPr>
          <a:xfrm>
            <a:off x="1928046" y="2813740"/>
            <a:ext cx="1323982" cy="46821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ight Arrow 4"/>
          <p:cNvSpPr/>
          <p:nvPr/>
        </p:nvSpPr>
        <p:spPr>
          <a:xfrm>
            <a:off x="1795630" y="3580067"/>
            <a:ext cx="1323982" cy="43773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39751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718350" y="1152293"/>
            <a:ext cx="6960560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bn-BD" sz="4400" dirty="0" smtClean="0">
                <a:solidFill>
                  <a:schemeClr val="accent1">
                    <a:lumMod val="75000"/>
                  </a:schemeClr>
                </a:solidFill>
              </a:rPr>
              <a:t>বাড়ির কাজ</a:t>
            </a:r>
          </a:p>
          <a:p>
            <a:pPr algn="ctr"/>
            <a:endParaRPr lang="bn-BD" sz="4400" dirty="0" smtClean="0"/>
          </a:p>
          <a:p>
            <a:r>
              <a:rPr lang="bn-BD" sz="3200" dirty="0" smtClean="0">
                <a:solidFill>
                  <a:srgbClr val="00B0F0"/>
                </a:solidFill>
              </a:rPr>
              <a:t>মেরুদন্ডীপ্রাণীর বৈশিষ্ট্যগুলো </a:t>
            </a:r>
            <a:r>
              <a:rPr lang="bn-BD" sz="3200" dirty="0">
                <a:solidFill>
                  <a:srgbClr val="00B0F0"/>
                </a:solidFill>
              </a:rPr>
              <a:t>বর্ননা </a:t>
            </a:r>
            <a:r>
              <a:rPr lang="bn-BD" sz="3200" dirty="0" smtClean="0">
                <a:solidFill>
                  <a:srgbClr val="00B0F0"/>
                </a:solidFill>
              </a:rPr>
              <a:t>করবে</a:t>
            </a:r>
            <a:endParaRPr lang="en-US" sz="3200" dirty="0">
              <a:solidFill>
                <a:srgbClr val="00B0F0"/>
              </a:solidFill>
            </a:endParaRPr>
          </a:p>
        </p:txBody>
      </p:sp>
      <p:sp>
        <p:nvSpPr>
          <p:cNvPr id="3" name="Right Arrow 2"/>
          <p:cNvSpPr/>
          <p:nvPr/>
        </p:nvSpPr>
        <p:spPr>
          <a:xfrm>
            <a:off x="0" y="2512165"/>
            <a:ext cx="1667584" cy="45963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52621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9911" y="302031"/>
            <a:ext cx="10515600" cy="1325563"/>
          </a:xfrm>
        </p:spPr>
        <p:txBody>
          <a:bodyPr/>
          <a:lstStyle/>
          <a:p>
            <a:pPr algn="ctr"/>
            <a:r>
              <a:rPr lang="bn-BD" dirty="0" smtClean="0"/>
              <a:t>ধন্যবাদ সকলকে</a:t>
            </a:r>
            <a:endParaRPr lang="en-US" dirty="0"/>
          </a:p>
        </p:txBody>
      </p:sp>
      <p:pic>
        <p:nvPicPr>
          <p:cNvPr id="9" name="Content Placeholder 8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086094"/>
            <a:ext cx="5514742" cy="4136057"/>
          </a:xfrm>
        </p:spPr>
      </p:pic>
      <p:pic>
        <p:nvPicPr>
          <p:cNvPr id="10" name="Content Placeholder 9"/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95892" y="2338949"/>
            <a:ext cx="3334215" cy="3324689"/>
          </a:xfrm>
        </p:spPr>
      </p:pic>
    </p:spTree>
    <p:extLst>
      <p:ext uri="{BB962C8B-B14F-4D97-AF65-F5344CB8AC3E}">
        <p14:creationId xmlns:p14="http://schemas.microsoft.com/office/powerpoint/2010/main" val="17447730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0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0" y="1236663"/>
            <a:ext cx="10104438" cy="814387"/>
          </a:xfrm>
        </p:spPr>
        <p:txBody>
          <a:bodyPr>
            <a:normAutofit/>
          </a:bodyPr>
          <a:lstStyle/>
          <a:p>
            <a:pPr algn="ctr"/>
            <a:r>
              <a:rPr lang="bn-BD" sz="4800" dirty="0" smtClean="0"/>
              <a:t>পরিচিতি</a:t>
            </a:r>
            <a:endParaRPr lang="en-US" sz="4800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4294967295"/>
          </p:nvPr>
        </p:nvSpPr>
        <p:spPr>
          <a:xfrm>
            <a:off x="0" y="2505075"/>
            <a:ext cx="5157788" cy="368458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bn-BD" sz="3600" dirty="0" smtClean="0">
                <a:solidFill>
                  <a:srgbClr val="00B050"/>
                </a:solidFill>
              </a:rPr>
              <a:t>  জহুরুল ইসলাম</a:t>
            </a:r>
          </a:p>
          <a:p>
            <a:r>
              <a:rPr lang="bn-BD" sz="3600" b="1" dirty="0" smtClean="0">
                <a:solidFill>
                  <a:srgbClr val="00B050"/>
                </a:solidFill>
              </a:rPr>
              <a:t>সহকারি শিক্ষক</a:t>
            </a:r>
          </a:p>
          <a:p>
            <a:r>
              <a:rPr lang="bn-BD" sz="3600" dirty="0" smtClean="0">
                <a:solidFill>
                  <a:srgbClr val="00B050"/>
                </a:solidFill>
              </a:rPr>
              <a:t>আমিড়া দাখিল মাদ্রাসা</a:t>
            </a:r>
          </a:p>
          <a:p>
            <a:r>
              <a:rPr lang="bn-BD" sz="3600" dirty="0" smtClean="0">
                <a:solidFill>
                  <a:srgbClr val="00B050"/>
                </a:solidFill>
              </a:rPr>
              <a:t>ক্ষেতলাল,জয়পুরহাট</a:t>
            </a:r>
            <a:endParaRPr lang="en-US" sz="3600" dirty="0">
              <a:solidFill>
                <a:srgbClr val="00B050"/>
              </a:solidFill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sz="quarter" idx="4294967295"/>
          </p:nvPr>
        </p:nvSpPr>
        <p:spPr>
          <a:xfrm>
            <a:off x="6746875" y="2508250"/>
            <a:ext cx="5445125" cy="3908425"/>
          </a:xfrm>
        </p:spPr>
        <p:txBody>
          <a:bodyPr>
            <a:normAutofit lnSpcReduction="10000"/>
          </a:bodyPr>
          <a:lstStyle/>
          <a:p>
            <a:r>
              <a:rPr lang="bn-BD" sz="3200" dirty="0" smtClean="0">
                <a:solidFill>
                  <a:srgbClr val="0070C0"/>
                </a:solidFill>
              </a:rPr>
              <a:t>পাঠ পরিচিতি</a:t>
            </a:r>
          </a:p>
          <a:p>
            <a:r>
              <a:rPr lang="bn-BD" sz="3200" dirty="0" smtClean="0">
                <a:solidFill>
                  <a:srgbClr val="0070C0"/>
                </a:solidFill>
              </a:rPr>
              <a:t>শ্রেণীঃ সপ্তম</a:t>
            </a:r>
          </a:p>
          <a:p>
            <a:r>
              <a:rPr lang="bn-BD" sz="3200" dirty="0" smtClean="0">
                <a:solidFill>
                  <a:srgbClr val="0070C0"/>
                </a:solidFill>
              </a:rPr>
              <a:t>বিষয়ঃ সা</a:t>
            </a:r>
            <a:r>
              <a:rPr lang="bn-BD" sz="3200" u="sng" dirty="0" smtClean="0">
                <a:solidFill>
                  <a:srgbClr val="0070C0"/>
                </a:solidFill>
              </a:rPr>
              <a:t>ধা</a:t>
            </a:r>
            <a:r>
              <a:rPr lang="bn-BD" sz="3200" dirty="0" smtClean="0">
                <a:solidFill>
                  <a:srgbClr val="0070C0"/>
                </a:solidFill>
              </a:rPr>
              <a:t>রন বিজ্ঞান</a:t>
            </a:r>
          </a:p>
          <a:p>
            <a:r>
              <a:rPr lang="bn-BD" sz="3200" dirty="0" smtClean="0">
                <a:solidFill>
                  <a:srgbClr val="0070C0"/>
                </a:solidFill>
              </a:rPr>
              <a:t>অধ্যায়ঃ দশম</a:t>
            </a:r>
          </a:p>
          <a:p>
            <a:r>
              <a:rPr lang="bn-BD" sz="3200" dirty="0" smtClean="0">
                <a:solidFill>
                  <a:srgbClr val="0070C0"/>
                </a:solidFill>
              </a:rPr>
              <a:t>পাঠের বিষয়বস্তুঃ  প্রাণিজগৎ</a:t>
            </a:r>
          </a:p>
          <a:p>
            <a:r>
              <a:rPr lang="bn-BD" sz="3200" dirty="0" smtClean="0">
                <a:solidFill>
                  <a:srgbClr val="0070C0"/>
                </a:solidFill>
              </a:rPr>
              <a:t>সময়ঃ৪০ মিনিট</a:t>
            </a:r>
          </a:p>
          <a:p>
            <a:r>
              <a:rPr lang="bn-BD" sz="3200" dirty="0" smtClean="0">
                <a:solidFill>
                  <a:srgbClr val="0070C0"/>
                </a:solidFill>
              </a:rPr>
              <a:t>তারিখঃ ২৫-১০-২০১৩</a:t>
            </a:r>
            <a:endParaRPr lang="en-US" sz="32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168517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8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3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8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3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8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3" dur="5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build="p"/>
      <p:bldP spid="6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6605" y="3545081"/>
            <a:ext cx="3286930" cy="2191287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3447647" y="-22040"/>
            <a:ext cx="334578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bn-BD" sz="2800" dirty="0" smtClean="0">
                <a:solidFill>
                  <a:srgbClr val="002060"/>
                </a:solidFill>
              </a:rPr>
              <a:t>ছবিগুলো দেখ এবংচিন্তা কর  </a:t>
            </a:r>
            <a:endParaRPr lang="en-US" sz="2800" dirty="0">
              <a:solidFill>
                <a:srgbClr val="00206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103586" y="5798301"/>
            <a:ext cx="130195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bn-BD" sz="2400" dirty="0" smtClean="0">
                <a:solidFill>
                  <a:srgbClr val="002060"/>
                </a:solidFill>
              </a:rPr>
              <a:t>টিকটিকি</a:t>
            </a:r>
            <a:endParaRPr lang="en-US" sz="2400" dirty="0">
              <a:solidFill>
                <a:srgbClr val="002060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30213" y="285028"/>
            <a:ext cx="3712216" cy="2470311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2932" y="3341878"/>
            <a:ext cx="3020503" cy="2303574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9178" y="653696"/>
            <a:ext cx="3569248" cy="2552764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32832" y="3406959"/>
            <a:ext cx="2979994" cy="2238493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1890070" y="2902572"/>
            <a:ext cx="75373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bn-BD" sz="2800" dirty="0" smtClean="0"/>
              <a:t>মাছ</a:t>
            </a:r>
            <a:endParaRPr lang="en-US" sz="2800" dirty="0"/>
          </a:p>
        </p:txBody>
      </p:sp>
      <p:sp>
        <p:nvSpPr>
          <p:cNvPr id="13" name="TextBox 12"/>
          <p:cNvSpPr txBox="1"/>
          <p:nvPr/>
        </p:nvSpPr>
        <p:spPr>
          <a:xfrm>
            <a:off x="7935506" y="2819539"/>
            <a:ext cx="85151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bn-BD" sz="2800" dirty="0" smtClean="0"/>
              <a:t>ব্যাঙ</a:t>
            </a:r>
            <a:endParaRPr lang="en-US" sz="2800" dirty="0"/>
          </a:p>
        </p:txBody>
      </p:sp>
      <p:sp>
        <p:nvSpPr>
          <p:cNvPr id="14" name="TextBox 13"/>
          <p:cNvSpPr txBox="1"/>
          <p:nvPr/>
        </p:nvSpPr>
        <p:spPr>
          <a:xfrm>
            <a:off x="4845403" y="5736368"/>
            <a:ext cx="87556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bn-BD" sz="2800" dirty="0" smtClean="0"/>
              <a:t>পাখি</a:t>
            </a:r>
            <a:endParaRPr lang="en-US" sz="2800" dirty="0"/>
          </a:p>
        </p:txBody>
      </p:sp>
      <p:sp>
        <p:nvSpPr>
          <p:cNvPr id="15" name="TextBox 14"/>
          <p:cNvSpPr txBox="1"/>
          <p:nvPr/>
        </p:nvSpPr>
        <p:spPr>
          <a:xfrm>
            <a:off x="7935506" y="5773852"/>
            <a:ext cx="89800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bn-BD" sz="2800" dirty="0" smtClean="0"/>
              <a:t>গাভী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9372023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0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1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1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3" grpId="0"/>
      <p:bldP spid="12" grpId="0"/>
      <p:bldP spid="13" grpId="0"/>
      <p:bldP spid="14" grpId="0"/>
      <p:bldP spid="1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065373" y="1322173"/>
            <a:ext cx="2502608" cy="18158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bn-BD" sz="4400" dirty="0" smtClean="0">
                <a:solidFill>
                  <a:srgbClr val="000099"/>
                </a:solidFill>
              </a:rPr>
              <a:t>আজকের পাঠ</a:t>
            </a:r>
          </a:p>
          <a:p>
            <a:endParaRPr lang="bn-BD" sz="3200" dirty="0" smtClean="0">
              <a:solidFill>
                <a:srgbClr val="000099"/>
              </a:solidFill>
            </a:endParaRPr>
          </a:p>
          <a:p>
            <a:r>
              <a:rPr lang="bn-BD" sz="3600" dirty="0" smtClean="0">
                <a:solidFill>
                  <a:schemeClr val="accent6">
                    <a:lumMod val="75000"/>
                  </a:schemeClr>
                </a:solidFill>
              </a:rPr>
              <a:t>   মেরুদন্ডী প্রাণী</a:t>
            </a:r>
            <a:endParaRPr lang="en-US" sz="3600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345648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21976" y="699247"/>
            <a:ext cx="10250245" cy="4955203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bn-BD" sz="4800" dirty="0" smtClean="0"/>
              <a:t>শিখনফল</a:t>
            </a:r>
          </a:p>
          <a:p>
            <a:r>
              <a:rPr lang="bn-BD" sz="4800" dirty="0" smtClean="0"/>
              <a:t>এই পাঠ শেষে শিক্ষার্থীরা-</a:t>
            </a:r>
          </a:p>
          <a:p>
            <a:endParaRPr lang="bn-BD" sz="4400" dirty="0"/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bn-BD" sz="4400" dirty="0" smtClean="0"/>
              <a:t> মেরুদন্ডী প্রানীদের সহজে চিহ্নিত করতে পারবে।</a:t>
            </a: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bn-BD" sz="4400" dirty="0" smtClean="0"/>
              <a:t> মেরুদন্ডী প্রানীদের শ্রেনীবিভাগ করতে পারবে। </a:t>
            </a: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bn-BD" sz="4400" dirty="0" smtClean="0"/>
              <a:t> মেরুদন্ডী প্রাণিদের বৈশিষ্ট্যগুলো বলতে পারবে ।</a:t>
            </a:r>
          </a:p>
          <a:p>
            <a:r>
              <a:rPr lang="bn-BD" sz="4400" dirty="0" smtClean="0"/>
              <a:t>        </a:t>
            </a:r>
          </a:p>
        </p:txBody>
      </p:sp>
    </p:spTree>
    <p:extLst>
      <p:ext uri="{BB962C8B-B14F-4D97-AF65-F5344CB8AC3E}">
        <p14:creationId xmlns:p14="http://schemas.microsoft.com/office/powerpoint/2010/main" val="29562329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815571" y="170092"/>
            <a:ext cx="5571782" cy="109393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3600" dirty="0" smtClean="0"/>
              <a:t>মেরুদন্ডী প্রানীর শ্রেনী বিভাগ</a:t>
            </a:r>
            <a:endParaRPr lang="en-US" sz="3600" dirty="0"/>
          </a:p>
        </p:txBody>
      </p:sp>
      <p:sp>
        <p:nvSpPr>
          <p:cNvPr id="13" name="TextBox 12"/>
          <p:cNvSpPr txBox="1"/>
          <p:nvPr/>
        </p:nvSpPr>
        <p:spPr>
          <a:xfrm>
            <a:off x="1018572" y="2199190"/>
            <a:ext cx="857478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bn-BD" sz="2800" dirty="0" smtClean="0"/>
              <a:t>১. মৎস্যকুল ২.উভচর ৩.সরীসৃপ ৪.পক্ষীকুল ৫.স্তন্যপায়ী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1745531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90370" y="3468284"/>
            <a:ext cx="3815901" cy="2557952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157" y="3362805"/>
            <a:ext cx="3733399" cy="280004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69609" y="3468284"/>
            <a:ext cx="3733399" cy="2475406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3795895" y="6133958"/>
            <a:ext cx="31534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bn-BD" sz="4000" dirty="0" smtClean="0"/>
              <a:t>মেরুদন্ডী প্রাণী</a:t>
            </a:r>
            <a:endParaRPr lang="en-US" sz="4000" dirty="0"/>
          </a:p>
        </p:txBody>
      </p:sp>
      <p:sp>
        <p:nvSpPr>
          <p:cNvPr id="2" name="TextBox 1"/>
          <p:cNvSpPr txBox="1"/>
          <p:nvPr/>
        </p:nvSpPr>
        <p:spPr>
          <a:xfrm>
            <a:off x="6317187" y="6172430"/>
            <a:ext cx="87556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bn-BD" sz="2800" dirty="0" smtClean="0">
                <a:solidFill>
                  <a:srgbClr val="002060"/>
                </a:solidFill>
              </a:rPr>
              <a:t>পাখি</a:t>
            </a:r>
            <a:endParaRPr lang="en-US" sz="2800" dirty="0">
              <a:solidFill>
                <a:srgbClr val="00206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944258" y="6434040"/>
            <a:ext cx="71526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bn-BD" sz="2400" dirty="0" smtClean="0">
                <a:solidFill>
                  <a:srgbClr val="002060"/>
                </a:solidFill>
              </a:rPr>
              <a:t>সাপ</a:t>
            </a:r>
            <a:endParaRPr lang="en-US" sz="2400" dirty="0">
              <a:solidFill>
                <a:srgbClr val="00206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9977794" y="6139852"/>
            <a:ext cx="59824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bn-BD" sz="2400" dirty="0" smtClean="0">
                <a:solidFill>
                  <a:srgbClr val="002060"/>
                </a:solidFill>
              </a:rPr>
              <a:t>উট</a:t>
            </a:r>
            <a:endParaRPr lang="en-US" sz="2400" dirty="0">
              <a:solidFill>
                <a:srgbClr val="002060"/>
              </a:solidFill>
            </a:endParaRP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0237" y="0"/>
            <a:ext cx="3383302" cy="2769397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9322" y="162145"/>
            <a:ext cx="3327593" cy="2699493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1609871" y="2683815"/>
            <a:ext cx="66877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bn-BD" sz="3200" dirty="0" smtClean="0"/>
              <a:t>মাছ</a:t>
            </a:r>
            <a:endParaRPr lang="en-US" sz="3200" dirty="0"/>
          </a:p>
        </p:txBody>
      </p:sp>
      <p:sp>
        <p:nvSpPr>
          <p:cNvPr id="13" name="TextBox 12"/>
          <p:cNvSpPr txBox="1"/>
          <p:nvPr/>
        </p:nvSpPr>
        <p:spPr>
          <a:xfrm>
            <a:off x="7894320" y="3185160"/>
            <a:ext cx="4844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bn-BD" dirty="0" smtClean="0"/>
              <a:t>ব্যাং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64002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6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3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4" grpId="0"/>
      <p:bldP spid="10" grpId="0"/>
      <p:bldP spid="8" grpId="0"/>
      <p:bldP spid="1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633458" y="884931"/>
            <a:ext cx="5779146" cy="31085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bn-BD" sz="4000" dirty="0" smtClean="0">
                <a:solidFill>
                  <a:schemeClr val="accent2">
                    <a:lumMod val="75000"/>
                  </a:schemeClr>
                </a:solidFill>
              </a:rPr>
              <a:t>একক কাজ</a:t>
            </a:r>
          </a:p>
          <a:p>
            <a:endParaRPr lang="bn-BD" sz="4000" dirty="0" smtClean="0"/>
          </a:p>
          <a:p>
            <a:r>
              <a:rPr lang="bn-BD" sz="4400" dirty="0" smtClean="0">
                <a:solidFill>
                  <a:srgbClr val="0070C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কয়েকটি মেরুদন্ডী প্রাণীর নাম বল</a:t>
            </a:r>
          </a:p>
          <a:p>
            <a:endParaRPr lang="bn-BD" sz="3600" dirty="0" smtClean="0">
              <a:solidFill>
                <a:srgbClr val="0070C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r>
              <a:rPr lang="bn-BD" sz="3600" smtClean="0">
                <a:solidFill>
                  <a:srgbClr val="0070C0"/>
                </a:solidFill>
              </a:rPr>
              <a:t>মেরুদন্ডী প্রাণী </a:t>
            </a:r>
            <a:r>
              <a:rPr lang="bn-BD" sz="3600" dirty="0" smtClean="0">
                <a:solidFill>
                  <a:srgbClr val="0070C0"/>
                </a:solidFill>
              </a:rPr>
              <a:t>কাকে বলে</a:t>
            </a:r>
            <a:endParaRPr lang="en-US" sz="3600" dirty="0">
              <a:solidFill>
                <a:srgbClr val="0070C0"/>
              </a:solidFill>
            </a:endParaRPr>
          </a:p>
        </p:txBody>
      </p:sp>
      <p:sp>
        <p:nvSpPr>
          <p:cNvPr id="4" name="Right Arrow 3"/>
          <p:cNvSpPr/>
          <p:nvPr/>
        </p:nvSpPr>
        <p:spPr>
          <a:xfrm>
            <a:off x="1935774" y="2185888"/>
            <a:ext cx="1692875" cy="50662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ight Arrow 4"/>
          <p:cNvSpPr/>
          <p:nvPr/>
        </p:nvSpPr>
        <p:spPr>
          <a:xfrm>
            <a:off x="2046984" y="3296142"/>
            <a:ext cx="1581665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11755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2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1657" y="375267"/>
            <a:ext cx="4577691" cy="2387168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06986" y="375267"/>
            <a:ext cx="4208929" cy="2449980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2211884" y="2880135"/>
            <a:ext cx="123944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000" dirty="0" smtClean="0"/>
              <a:t>মৎস্যকুল</a:t>
            </a:r>
            <a:r>
              <a:rPr lang="bn-BD" dirty="0" smtClean="0"/>
              <a:t> 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7877916" y="3167064"/>
            <a:ext cx="146706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bn-BD" sz="2000" dirty="0" smtClean="0"/>
              <a:t>উভচর প্রাণী</a:t>
            </a:r>
            <a:endParaRPr lang="en-US" sz="20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24916" y="3769097"/>
            <a:ext cx="4373071" cy="2563157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8100733" y="6354683"/>
            <a:ext cx="124425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bn-BD" sz="2400" dirty="0" smtClean="0"/>
              <a:t>পক্ষীকুল</a:t>
            </a:r>
            <a:endParaRPr lang="en-US" sz="2400" dirty="0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1658" y="3558744"/>
            <a:ext cx="4577691" cy="2616621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2515177" y="6332254"/>
            <a:ext cx="96532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bn-BD" sz="2000" dirty="0" smtClean="0"/>
              <a:t>সরীসৃপ</a:t>
            </a:r>
            <a:endParaRPr lang="en-US" sz="2000" dirty="0"/>
          </a:p>
        </p:txBody>
      </p:sp>
      <p:sp>
        <p:nvSpPr>
          <p:cNvPr id="7" name="TextBox 6"/>
          <p:cNvSpPr txBox="1"/>
          <p:nvPr/>
        </p:nvSpPr>
        <p:spPr>
          <a:xfrm>
            <a:off x="4907622" y="6386899"/>
            <a:ext cx="241765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bn-BD" sz="3200" dirty="0" smtClean="0"/>
              <a:t>মেরুদন্ডীপ্রানি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0961445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8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9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8" grpId="0"/>
      <p:bldP spid="10" grpId="0"/>
      <p:bldP spid="7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Nikoshban">
      <a:majorFont>
        <a:latin typeface="NikoshBAN"/>
        <a:ea typeface=""/>
        <a:cs typeface="NikoshBAN"/>
      </a:majorFont>
      <a:minorFont>
        <a:latin typeface="NikoshBAN"/>
        <a:ea typeface=""/>
        <a:cs typeface="NikoshBA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949</TotalTime>
  <Words>161</Words>
  <Application>Microsoft Office PowerPoint</Application>
  <PresentationFormat>Widescreen</PresentationFormat>
  <Paragraphs>70</Paragraphs>
  <Slides>15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0" baseType="lpstr">
      <vt:lpstr>Arial</vt:lpstr>
      <vt:lpstr>Calibri</vt:lpstr>
      <vt:lpstr>NikoshBAN</vt:lpstr>
      <vt:lpstr>Wingdings</vt:lpstr>
      <vt:lpstr>Office Theme</vt:lpstr>
      <vt:lpstr>সবাইকে ফুলেল শুভেচ্ছা</vt:lpstr>
      <vt:lpstr>পরিচিতি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ধন্যবাদ সকলকে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স্বাগতম</dc:title>
  <dc:creator>DOEL</dc:creator>
  <cp:lastModifiedBy>DOEL</cp:lastModifiedBy>
  <cp:revision>129</cp:revision>
  <dcterms:created xsi:type="dcterms:W3CDTF">2013-10-25T01:57:00Z</dcterms:created>
  <dcterms:modified xsi:type="dcterms:W3CDTF">2013-10-27T05:06:43Z</dcterms:modified>
</cp:coreProperties>
</file>